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8"/>
  </p:notesMasterIdLst>
  <p:sldIdLst>
    <p:sldId id="257" r:id="rId2"/>
    <p:sldId id="279" r:id="rId3"/>
    <p:sldId id="510" r:id="rId4"/>
    <p:sldId id="513" r:id="rId5"/>
    <p:sldId id="511" r:id="rId6"/>
    <p:sldId id="512" r:id="rId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6327"/>
  </p:normalViewPr>
  <p:slideViewPr>
    <p:cSldViewPr snapToGrid="0" snapToObjects="1">
      <p:cViewPr varScale="1">
        <p:scale>
          <a:sx n="128" d="100"/>
          <a:sy n="128" d="100"/>
        </p:scale>
        <p:origin x="170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2EBFAA-288A-854F-85F9-CD64C34C763A}" type="datetimeFigureOut">
              <a:rPr lang="en-US" smtClean="0"/>
              <a:t>5/22/20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04552A-EFFC-7441-9A84-C96D331CBF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9084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TA introduction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Talk about not teaching code (not a programming workshop)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9214690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63d1e8e9de_0_4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63d1e8e9de_0_4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Carry the change to the figures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6023913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7516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800"/>
            </a:lvl1pPr>
            <a:lvl2pPr marL="192881" indent="0" algn="ctr">
              <a:buNone/>
              <a:defRPr sz="844"/>
            </a:lvl2pPr>
            <a:lvl3pPr marL="385763" indent="0" algn="ctr">
              <a:buNone/>
              <a:defRPr sz="760"/>
            </a:lvl3pPr>
            <a:lvl4pPr marL="578644" indent="0" algn="ctr">
              <a:buNone/>
              <a:defRPr sz="675"/>
            </a:lvl4pPr>
            <a:lvl5pPr marL="771525" indent="0" algn="ctr">
              <a:buNone/>
              <a:defRPr sz="675"/>
            </a:lvl5pPr>
            <a:lvl6pPr marL="964406" indent="0" algn="ctr">
              <a:buNone/>
              <a:defRPr sz="675"/>
            </a:lvl6pPr>
            <a:lvl7pPr marL="1157288" indent="0" algn="ctr">
              <a:buNone/>
              <a:defRPr sz="675"/>
            </a:lvl7pPr>
            <a:lvl8pPr marL="1350169" indent="0" algn="ctr">
              <a:buNone/>
              <a:defRPr sz="675"/>
            </a:lvl8pPr>
            <a:lvl9pPr marL="1543050" indent="0" algn="ctr">
              <a:buNone/>
              <a:defRPr sz="675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3ECB7-9733-094E-AC53-5E70383787E3}" type="datetimeFigureOut">
              <a:rPr lang="en-US" smtClean="0"/>
              <a:t>5/22/20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B4612-8F56-C746-B2D5-D27D39041C7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3ECB7-9733-094E-AC53-5E70383787E3}" type="datetimeFigureOut">
              <a:rPr lang="en-US" smtClean="0"/>
              <a:t>5/22/20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B4612-8F56-C746-B2D5-D27D39041C7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2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3ECB7-9733-094E-AC53-5E70383787E3}" type="datetimeFigureOut">
              <a:rPr lang="en-US" smtClean="0"/>
              <a:t>5/22/20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B4612-8F56-C746-B2D5-D27D39041C7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39999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536633"/>
            <a:ext cx="39999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902282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>
              <a:buFont typeface="Arial" charset="0"/>
              <a:buChar char="•"/>
              <a:defRPr sz="2400"/>
            </a:lvl1pPr>
            <a:lvl2pPr marL="535781" indent="-342900">
              <a:buFont typeface="Arial" charset="0"/>
              <a:buChar char="•"/>
              <a:defRPr/>
            </a:lvl2pPr>
            <a:lvl3pPr marL="671513" indent="-285750">
              <a:buFont typeface="Arial" charset="0"/>
              <a:buChar char="•"/>
              <a:defRPr/>
            </a:lvl3pPr>
            <a:lvl4pPr marL="864394" indent="-285750">
              <a:buFont typeface="Arial" charset="0"/>
              <a:buChar char="•"/>
              <a:defRPr/>
            </a:lvl4pPr>
            <a:lvl5pPr marL="1057275" indent="-285750">
              <a:buFont typeface="Arial" charset="0"/>
              <a:buChar char="•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3ECB7-9733-094E-AC53-5E70383787E3}" type="datetimeFigureOut">
              <a:rPr lang="en-US" smtClean="0"/>
              <a:t>5/22/20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B4612-8F56-C746-B2D5-D27D39041C7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45"/>
            <a:ext cx="7886700" cy="2852737"/>
          </a:xfrm>
        </p:spPr>
        <p:txBody>
          <a:bodyPr anchor="b">
            <a:normAutofit/>
          </a:bodyPr>
          <a:lstStyle>
            <a:lvl1pPr>
              <a:defRPr sz="3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70"/>
            <a:ext cx="7886700" cy="150018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192881" indent="0">
              <a:buNone/>
              <a:defRPr sz="844">
                <a:solidFill>
                  <a:schemeClr val="tx1">
                    <a:tint val="75000"/>
                  </a:schemeClr>
                </a:solidFill>
              </a:defRPr>
            </a:lvl2pPr>
            <a:lvl3pPr marL="385763" indent="0">
              <a:buNone/>
              <a:defRPr sz="760">
                <a:solidFill>
                  <a:schemeClr val="tx1">
                    <a:tint val="75000"/>
                  </a:schemeClr>
                </a:solidFill>
              </a:defRPr>
            </a:lvl3pPr>
            <a:lvl4pPr marL="578644" indent="0">
              <a:buNone/>
              <a:defRPr sz="675">
                <a:solidFill>
                  <a:schemeClr val="tx1">
                    <a:tint val="75000"/>
                  </a:schemeClr>
                </a:solidFill>
              </a:defRPr>
            </a:lvl4pPr>
            <a:lvl5pPr marL="771525" indent="0">
              <a:buNone/>
              <a:defRPr sz="675">
                <a:solidFill>
                  <a:schemeClr val="tx1">
                    <a:tint val="75000"/>
                  </a:schemeClr>
                </a:solidFill>
              </a:defRPr>
            </a:lvl5pPr>
            <a:lvl6pPr marL="964406" indent="0">
              <a:buNone/>
              <a:defRPr sz="675">
                <a:solidFill>
                  <a:schemeClr val="tx1">
                    <a:tint val="75000"/>
                  </a:schemeClr>
                </a:solidFill>
              </a:defRPr>
            </a:lvl6pPr>
            <a:lvl7pPr marL="1157288" indent="0">
              <a:buNone/>
              <a:defRPr sz="675">
                <a:solidFill>
                  <a:schemeClr val="tx1">
                    <a:tint val="75000"/>
                  </a:schemeClr>
                </a:solidFill>
              </a:defRPr>
            </a:lvl7pPr>
            <a:lvl8pPr marL="1350169" indent="0">
              <a:buNone/>
              <a:defRPr sz="675">
                <a:solidFill>
                  <a:schemeClr val="tx1">
                    <a:tint val="75000"/>
                  </a:schemeClr>
                </a:solidFill>
              </a:defRPr>
            </a:lvl8pPr>
            <a:lvl9pPr marL="1543050" indent="0">
              <a:buNone/>
              <a:defRPr sz="67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3ECB7-9733-094E-AC53-5E70383787E3}" type="datetimeFigureOut">
              <a:rPr lang="en-US" smtClean="0"/>
              <a:t>5/22/20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B4612-8F56-C746-B2D5-D27D39041C7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3ECB7-9733-094E-AC53-5E70383787E3}" type="datetimeFigureOut">
              <a:rPr lang="en-US" smtClean="0"/>
              <a:t>5/22/20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B4612-8F56-C746-B2D5-D27D39041C7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9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013" b="1"/>
            </a:lvl1pPr>
            <a:lvl2pPr marL="192881" indent="0">
              <a:buNone/>
              <a:defRPr sz="844" b="1"/>
            </a:lvl2pPr>
            <a:lvl3pPr marL="385763" indent="0">
              <a:buNone/>
              <a:defRPr sz="760" b="1"/>
            </a:lvl3pPr>
            <a:lvl4pPr marL="578644" indent="0">
              <a:buNone/>
              <a:defRPr sz="675" b="1"/>
            </a:lvl4pPr>
            <a:lvl5pPr marL="771525" indent="0">
              <a:buNone/>
              <a:defRPr sz="675" b="1"/>
            </a:lvl5pPr>
            <a:lvl6pPr marL="964406" indent="0">
              <a:buNone/>
              <a:defRPr sz="675" b="1"/>
            </a:lvl6pPr>
            <a:lvl7pPr marL="1157288" indent="0">
              <a:buNone/>
              <a:defRPr sz="675" b="1"/>
            </a:lvl7pPr>
            <a:lvl8pPr marL="1350169" indent="0">
              <a:buNone/>
              <a:defRPr sz="675" b="1"/>
            </a:lvl8pPr>
            <a:lvl9pPr marL="1543050" indent="0">
              <a:buNone/>
              <a:defRPr sz="67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2" y="1681163"/>
            <a:ext cx="3887391" cy="823912"/>
          </a:xfrm>
        </p:spPr>
        <p:txBody>
          <a:bodyPr anchor="b"/>
          <a:lstStyle>
            <a:lvl1pPr marL="0" indent="0">
              <a:buNone/>
              <a:defRPr sz="1013" b="1"/>
            </a:lvl1pPr>
            <a:lvl2pPr marL="192881" indent="0">
              <a:buNone/>
              <a:defRPr sz="844" b="1"/>
            </a:lvl2pPr>
            <a:lvl3pPr marL="385763" indent="0">
              <a:buNone/>
              <a:defRPr sz="760" b="1"/>
            </a:lvl3pPr>
            <a:lvl4pPr marL="578644" indent="0">
              <a:buNone/>
              <a:defRPr sz="675" b="1"/>
            </a:lvl4pPr>
            <a:lvl5pPr marL="771525" indent="0">
              <a:buNone/>
              <a:defRPr sz="675" b="1"/>
            </a:lvl5pPr>
            <a:lvl6pPr marL="964406" indent="0">
              <a:buNone/>
              <a:defRPr sz="675" b="1"/>
            </a:lvl6pPr>
            <a:lvl7pPr marL="1157288" indent="0">
              <a:buNone/>
              <a:defRPr sz="675" b="1"/>
            </a:lvl7pPr>
            <a:lvl8pPr marL="1350169" indent="0">
              <a:buNone/>
              <a:defRPr sz="675" b="1"/>
            </a:lvl8pPr>
            <a:lvl9pPr marL="1543050" indent="0">
              <a:buNone/>
              <a:defRPr sz="67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2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3ECB7-9733-094E-AC53-5E70383787E3}" type="datetimeFigureOut">
              <a:rPr lang="en-US" smtClean="0"/>
              <a:t>5/22/20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B4612-8F56-C746-B2D5-D27D39041C7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3ECB7-9733-094E-AC53-5E70383787E3}" type="datetimeFigureOut">
              <a:rPr lang="en-US" smtClean="0"/>
              <a:t>5/22/20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B4612-8F56-C746-B2D5-D27D39041C7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3ECB7-9733-094E-AC53-5E70383787E3}" type="datetimeFigureOut">
              <a:rPr lang="en-US" smtClean="0"/>
              <a:t>5/22/20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B4612-8F56-C746-B2D5-D27D39041C7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13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32"/>
            <a:ext cx="4629150" cy="4873625"/>
          </a:xfrm>
        </p:spPr>
        <p:txBody>
          <a:bodyPr/>
          <a:lstStyle>
            <a:lvl1pPr>
              <a:defRPr sz="1350"/>
            </a:lvl1pPr>
            <a:lvl2pPr>
              <a:defRPr sz="1181"/>
            </a:lvl2pPr>
            <a:lvl3pPr>
              <a:defRPr sz="1013"/>
            </a:lvl3pPr>
            <a:lvl4pPr>
              <a:defRPr sz="844"/>
            </a:lvl4pPr>
            <a:lvl5pPr>
              <a:defRPr sz="844"/>
            </a:lvl5pPr>
            <a:lvl6pPr>
              <a:defRPr sz="844"/>
            </a:lvl6pPr>
            <a:lvl7pPr>
              <a:defRPr sz="844"/>
            </a:lvl7pPr>
            <a:lvl8pPr>
              <a:defRPr sz="844"/>
            </a:lvl8pPr>
            <a:lvl9pPr>
              <a:defRPr sz="84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675"/>
            </a:lvl1pPr>
            <a:lvl2pPr marL="192881" indent="0">
              <a:buNone/>
              <a:defRPr sz="591"/>
            </a:lvl2pPr>
            <a:lvl3pPr marL="385763" indent="0">
              <a:buNone/>
              <a:defRPr sz="506"/>
            </a:lvl3pPr>
            <a:lvl4pPr marL="578644" indent="0">
              <a:buNone/>
              <a:defRPr sz="422"/>
            </a:lvl4pPr>
            <a:lvl5pPr marL="771525" indent="0">
              <a:buNone/>
              <a:defRPr sz="422"/>
            </a:lvl5pPr>
            <a:lvl6pPr marL="964406" indent="0">
              <a:buNone/>
              <a:defRPr sz="422"/>
            </a:lvl6pPr>
            <a:lvl7pPr marL="1157288" indent="0">
              <a:buNone/>
              <a:defRPr sz="422"/>
            </a:lvl7pPr>
            <a:lvl8pPr marL="1350169" indent="0">
              <a:buNone/>
              <a:defRPr sz="422"/>
            </a:lvl8pPr>
            <a:lvl9pPr marL="1543050" indent="0">
              <a:buNone/>
              <a:defRPr sz="42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3ECB7-9733-094E-AC53-5E70383787E3}" type="datetimeFigureOut">
              <a:rPr lang="en-US" smtClean="0"/>
              <a:t>5/22/20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B4612-8F56-C746-B2D5-D27D39041C7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13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32"/>
            <a:ext cx="4629150" cy="4873625"/>
          </a:xfrm>
        </p:spPr>
        <p:txBody>
          <a:bodyPr anchor="t"/>
          <a:lstStyle>
            <a:lvl1pPr marL="0" indent="0">
              <a:buNone/>
              <a:defRPr sz="1350"/>
            </a:lvl1pPr>
            <a:lvl2pPr marL="192881" indent="0">
              <a:buNone/>
              <a:defRPr sz="1181"/>
            </a:lvl2pPr>
            <a:lvl3pPr marL="385763" indent="0">
              <a:buNone/>
              <a:defRPr sz="1013"/>
            </a:lvl3pPr>
            <a:lvl4pPr marL="578644" indent="0">
              <a:buNone/>
              <a:defRPr sz="844"/>
            </a:lvl4pPr>
            <a:lvl5pPr marL="771525" indent="0">
              <a:buNone/>
              <a:defRPr sz="844"/>
            </a:lvl5pPr>
            <a:lvl6pPr marL="964406" indent="0">
              <a:buNone/>
              <a:defRPr sz="844"/>
            </a:lvl6pPr>
            <a:lvl7pPr marL="1157288" indent="0">
              <a:buNone/>
              <a:defRPr sz="844"/>
            </a:lvl7pPr>
            <a:lvl8pPr marL="1350169" indent="0">
              <a:buNone/>
              <a:defRPr sz="844"/>
            </a:lvl8pPr>
            <a:lvl9pPr marL="1543050" indent="0">
              <a:buNone/>
              <a:defRPr sz="844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675"/>
            </a:lvl1pPr>
            <a:lvl2pPr marL="192881" indent="0">
              <a:buNone/>
              <a:defRPr sz="591"/>
            </a:lvl2pPr>
            <a:lvl3pPr marL="385763" indent="0">
              <a:buNone/>
              <a:defRPr sz="506"/>
            </a:lvl3pPr>
            <a:lvl4pPr marL="578644" indent="0">
              <a:buNone/>
              <a:defRPr sz="422"/>
            </a:lvl4pPr>
            <a:lvl5pPr marL="771525" indent="0">
              <a:buNone/>
              <a:defRPr sz="422"/>
            </a:lvl5pPr>
            <a:lvl6pPr marL="964406" indent="0">
              <a:buNone/>
              <a:defRPr sz="422"/>
            </a:lvl6pPr>
            <a:lvl7pPr marL="1157288" indent="0">
              <a:buNone/>
              <a:defRPr sz="422"/>
            </a:lvl7pPr>
            <a:lvl8pPr marL="1350169" indent="0">
              <a:buNone/>
              <a:defRPr sz="422"/>
            </a:lvl8pPr>
            <a:lvl9pPr marL="1543050" indent="0">
              <a:buNone/>
              <a:defRPr sz="42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3ECB7-9733-094E-AC53-5E70383787E3}" type="datetimeFigureOut">
              <a:rPr lang="en-US" smtClean="0"/>
              <a:t>5/22/20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B4612-8F56-C746-B2D5-D27D39041C7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9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0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D3ECB7-9733-094E-AC53-5E70383787E3}" type="datetimeFigureOut">
              <a:rPr lang="en-US" smtClean="0"/>
              <a:t>5/22/20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7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0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FB4612-8F56-C746-B2D5-D27D39041C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2916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385763" rtl="0" eaLnBrk="1" latinLnBrk="0" hangingPunct="1">
        <a:lnSpc>
          <a:spcPct val="90000"/>
        </a:lnSpc>
        <a:spcBef>
          <a:spcPct val="0"/>
        </a:spcBef>
        <a:buNone/>
        <a:defRPr sz="4200" b="1" i="0" kern="1200">
          <a:solidFill>
            <a:schemeClr val="tx1"/>
          </a:solidFill>
          <a:latin typeface="Myriad Pro Semibold" charset="0"/>
          <a:ea typeface="Myriad Pro Semibold" charset="0"/>
          <a:cs typeface="Myriad Pro Semibold" charset="0"/>
        </a:defRPr>
      </a:lvl1pPr>
    </p:titleStyle>
    <p:bodyStyle>
      <a:lvl1pPr marL="342900" indent="-342900" algn="l" defTabSz="385763" rtl="0" eaLnBrk="1" latinLnBrk="0" hangingPunct="1">
        <a:lnSpc>
          <a:spcPct val="90000"/>
        </a:lnSpc>
        <a:spcBef>
          <a:spcPts val="422"/>
        </a:spcBef>
        <a:buFont typeface="Arial" charset="0"/>
        <a:buChar char="•"/>
        <a:defRPr sz="2400" kern="1200">
          <a:solidFill>
            <a:schemeClr val="tx1"/>
          </a:solidFill>
          <a:latin typeface="Myriad Pro" charset="0"/>
          <a:ea typeface="Myriad Pro" charset="0"/>
          <a:cs typeface="Myriad Pro" charset="0"/>
        </a:defRPr>
      </a:lvl1pPr>
      <a:lvl2pPr marL="535781" indent="-342900" algn="l" defTabSz="385763" rtl="0" eaLnBrk="1" latinLnBrk="0" hangingPunct="1">
        <a:lnSpc>
          <a:spcPct val="90000"/>
        </a:lnSpc>
        <a:spcBef>
          <a:spcPts val="211"/>
        </a:spcBef>
        <a:buFont typeface="Arial" charset="0"/>
        <a:buChar char="•"/>
        <a:defRPr sz="2000" kern="1200">
          <a:solidFill>
            <a:schemeClr val="tx1"/>
          </a:solidFill>
          <a:latin typeface="Myriad Pro" charset="0"/>
          <a:ea typeface="Myriad Pro" charset="0"/>
          <a:cs typeface="Myriad Pro" charset="0"/>
        </a:defRPr>
      </a:lvl2pPr>
      <a:lvl3pPr marL="671513" indent="-285750" algn="l" defTabSz="385763" rtl="0" eaLnBrk="1" latinLnBrk="0" hangingPunct="1">
        <a:lnSpc>
          <a:spcPct val="90000"/>
        </a:lnSpc>
        <a:spcBef>
          <a:spcPts val="211"/>
        </a:spcBef>
        <a:buFont typeface="Arial" charset="0"/>
        <a:buChar char="•"/>
        <a:defRPr sz="1800" kern="1200">
          <a:solidFill>
            <a:schemeClr val="tx1"/>
          </a:solidFill>
          <a:latin typeface="Myriad Pro" charset="0"/>
          <a:ea typeface="Myriad Pro" charset="0"/>
          <a:cs typeface="Myriad Pro" charset="0"/>
        </a:defRPr>
      </a:lvl3pPr>
      <a:lvl4pPr marL="864394" indent="-285750" algn="l" defTabSz="385763" rtl="0" eaLnBrk="1" latinLnBrk="0" hangingPunct="1">
        <a:lnSpc>
          <a:spcPct val="90000"/>
        </a:lnSpc>
        <a:spcBef>
          <a:spcPts val="211"/>
        </a:spcBef>
        <a:buFont typeface="Arial" charset="0"/>
        <a:buChar char="•"/>
        <a:defRPr sz="1350" kern="1200">
          <a:solidFill>
            <a:schemeClr val="tx1"/>
          </a:solidFill>
          <a:latin typeface="Myriad Pro" charset="0"/>
          <a:ea typeface="Myriad Pro" charset="0"/>
          <a:cs typeface="Myriad Pro" charset="0"/>
        </a:defRPr>
      </a:lvl4pPr>
      <a:lvl5pPr marL="1057275" indent="-285750" algn="l" defTabSz="385763" rtl="0" eaLnBrk="1" latinLnBrk="0" hangingPunct="1">
        <a:lnSpc>
          <a:spcPct val="90000"/>
        </a:lnSpc>
        <a:spcBef>
          <a:spcPts val="211"/>
        </a:spcBef>
        <a:buFont typeface="Arial" charset="0"/>
        <a:buChar char="•"/>
        <a:defRPr sz="1350" kern="1200">
          <a:solidFill>
            <a:schemeClr val="tx1"/>
          </a:solidFill>
          <a:latin typeface="Myriad Pro" charset="0"/>
          <a:ea typeface="Myriad Pro" charset="0"/>
          <a:cs typeface="Myriad Pro" charset="0"/>
        </a:defRPr>
      </a:lvl5pPr>
      <a:lvl6pPr marL="1060847" indent="-96441" algn="l" defTabSz="385763" rtl="0" eaLnBrk="1" latinLnBrk="0" hangingPunct="1">
        <a:lnSpc>
          <a:spcPct val="90000"/>
        </a:lnSpc>
        <a:spcBef>
          <a:spcPts val="211"/>
        </a:spcBef>
        <a:buFont typeface="Arial" panose="020B0604020202020204" pitchFamily="34" charset="0"/>
        <a:buChar char="•"/>
        <a:defRPr sz="760" kern="1200">
          <a:solidFill>
            <a:schemeClr val="tx1"/>
          </a:solidFill>
          <a:latin typeface="+mn-lt"/>
          <a:ea typeface="+mn-ea"/>
          <a:cs typeface="+mn-cs"/>
        </a:defRPr>
      </a:lvl6pPr>
      <a:lvl7pPr marL="1253729" indent="-96441" algn="l" defTabSz="385763" rtl="0" eaLnBrk="1" latinLnBrk="0" hangingPunct="1">
        <a:lnSpc>
          <a:spcPct val="90000"/>
        </a:lnSpc>
        <a:spcBef>
          <a:spcPts val="211"/>
        </a:spcBef>
        <a:buFont typeface="Arial" panose="020B0604020202020204" pitchFamily="34" charset="0"/>
        <a:buChar char="•"/>
        <a:defRPr sz="760" kern="1200">
          <a:solidFill>
            <a:schemeClr val="tx1"/>
          </a:solidFill>
          <a:latin typeface="+mn-lt"/>
          <a:ea typeface="+mn-ea"/>
          <a:cs typeface="+mn-cs"/>
        </a:defRPr>
      </a:lvl7pPr>
      <a:lvl8pPr marL="1446610" indent="-96441" algn="l" defTabSz="385763" rtl="0" eaLnBrk="1" latinLnBrk="0" hangingPunct="1">
        <a:lnSpc>
          <a:spcPct val="90000"/>
        </a:lnSpc>
        <a:spcBef>
          <a:spcPts val="211"/>
        </a:spcBef>
        <a:buFont typeface="Arial" panose="020B0604020202020204" pitchFamily="34" charset="0"/>
        <a:buChar char="•"/>
        <a:defRPr sz="760" kern="1200">
          <a:solidFill>
            <a:schemeClr val="tx1"/>
          </a:solidFill>
          <a:latin typeface="+mn-lt"/>
          <a:ea typeface="+mn-ea"/>
          <a:cs typeface="+mn-cs"/>
        </a:defRPr>
      </a:lvl8pPr>
      <a:lvl9pPr marL="1639491" indent="-96441" algn="l" defTabSz="385763" rtl="0" eaLnBrk="1" latinLnBrk="0" hangingPunct="1">
        <a:lnSpc>
          <a:spcPct val="90000"/>
        </a:lnSpc>
        <a:spcBef>
          <a:spcPts val="211"/>
        </a:spcBef>
        <a:buFont typeface="Arial" panose="020B0604020202020204" pitchFamily="34" charset="0"/>
        <a:buChar char="•"/>
        <a:defRPr sz="7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1pPr>
      <a:lvl2pPr marL="192881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2pPr>
      <a:lvl3pPr marL="385763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3pPr>
      <a:lvl4pPr marL="578644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4pPr>
      <a:lvl5pPr marL="771525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5pPr>
      <a:lvl6pPr marL="964406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6pPr>
      <a:lvl7pPr marL="1157288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7pPr>
      <a:lvl8pPr marL="1350169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8pPr>
      <a:lvl9pPr marL="1543050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70.png"/><Relationship Id="rId9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C9540E2-0DB9-1248-82AE-391A0AF8D0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521" r="15812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2" name="Google Shape;62;p14"/>
          <p:cNvSpPr txBox="1">
            <a:spLocks noGrp="1"/>
          </p:cNvSpPr>
          <p:nvPr>
            <p:ph type="ctrTitle"/>
          </p:nvPr>
        </p:nvSpPr>
        <p:spPr>
          <a:xfrm>
            <a:off x="194461" y="3001616"/>
            <a:ext cx="8520600" cy="133863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-US" sz="6000" dirty="0">
                <a:solidFill>
                  <a:schemeClr val="bg1"/>
                </a:solidFill>
              </a:rPr>
              <a:t>Recap from Day 1</a:t>
            </a:r>
            <a:endParaRPr sz="6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79934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4" name="Google Shape;374;p36"/>
          <p:cNvPicPr preferRelativeResize="0"/>
          <p:nvPr/>
        </p:nvPicPr>
        <p:blipFill rotWithShape="1">
          <a:blip r:embed="rId3">
            <a:alphaModFix/>
          </a:blip>
          <a:srcRect b="23259"/>
          <a:stretch/>
        </p:blipFill>
        <p:spPr>
          <a:xfrm>
            <a:off x="1107500" y="4677117"/>
            <a:ext cx="2278775" cy="1748709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36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Two kinds of machine learning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6" name="Google Shape;376;p36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311700" y="1536633"/>
                <a:ext cx="3999900" cy="45552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400" dirty="0">
                    <a:solidFill>
                      <a:schemeClr val="tx1"/>
                    </a:solidFill>
                  </a:rPr>
                  <a:t>Supervised learning</a:t>
                </a:r>
                <a:endParaRPr sz="2400" dirty="0">
                  <a:solidFill>
                    <a:schemeClr val="tx1"/>
                  </a:solidFill>
                </a:endParaRPr>
              </a:p>
              <a:p>
                <a:pPr marL="457200" lvl="0" indent="-355600" algn="l" rtl="0">
                  <a:spcBef>
                    <a:spcPts val="1600"/>
                  </a:spcBef>
                  <a:spcAft>
                    <a:spcPts val="0"/>
                  </a:spcAft>
                  <a:buClr>
                    <a:srgbClr val="434343"/>
                  </a:buClr>
                  <a:buSzPts val="2000"/>
                  <a:buChar char="●"/>
                </a:pPr>
                <a:r>
                  <a:rPr lang="en" sz="2000" dirty="0">
                    <a:solidFill>
                      <a:schemeClr val="tx1"/>
                    </a:solidFill>
                  </a:rPr>
                  <a:t>Have a bunch of labelled data, want to label new data</a:t>
                </a:r>
                <a:endParaRPr sz="2000" dirty="0">
                  <a:solidFill>
                    <a:schemeClr val="tx1"/>
                  </a:solidFill>
                </a:endParaRPr>
              </a:p>
              <a:p>
                <a:pPr lvl="0" indent="-355600">
                  <a:buClr>
                    <a:srgbClr val="434343"/>
                  </a:buClr>
                  <a:buSzPts val="2000"/>
                </a:pPr>
                <a:r>
                  <a:rPr lang="en" sz="2000" dirty="0">
                    <a:solidFill>
                      <a:schemeClr val="tx1"/>
                    </a:solidFill>
                  </a:rPr>
                  <a:t>Learn a function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br>
                  <a:rPr lang="en" sz="2000" dirty="0">
                    <a:solidFill>
                      <a:schemeClr val="tx1"/>
                    </a:solidFill>
                  </a:rPr>
                </a:br>
                <a:r>
                  <a:rPr lang="en" sz="2000" dirty="0">
                    <a:solidFill>
                      <a:schemeClr val="tx1"/>
                    </a:solidFill>
                  </a:rPr>
                  <a:t>where all values of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" sz="2000" dirty="0">
                    <a:solidFill>
                      <a:schemeClr val="tx1"/>
                    </a:solidFill>
                  </a:rPr>
                  <a:t> are known for some samples of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" sz="2000" dirty="0">
                    <a:solidFill>
                      <a:schemeClr val="tx1"/>
                    </a:solidFill>
                  </a:rPr>
                  <a:t>   </a:t>
                </a:r>
                <a:endParaRPr sz="2000" dirty="0">
                  <a:solidFill>
                    <a:schemeClr val="tx1"/>
                  </a:solidFill>
                </a:endParaRPr>
              </a:p>
              <a:p>
                <a:pPr marL="0" lvl="0" indent="0" algn="l" rtl="0">
                  <a:spcBef>
                    <a:spcPts val="1600"/>
                  </a:spcBef>
                  <a:spcAft>
                    <a:spcPts val="1600"/>
                  </a:spcAft>
                  <a:buNone/>
                </a:pPr>
                <a:endParaRPr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76" name="Google Shape;376;p36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11700" y="1536633"/>
                <a:ext cx="3999900" cy="4555200"/>
              </a:xfrm>
              <a:prstGeom prst="rect">
                <a:avLst/>
              </a:prstGeom>
              <a:blipFill>
                <a:blip r:embed="rId4"/>
                <a:stretch>
                  <a:fillRect l="-25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7" name="Google Shape;377;p36"/>
          <p:cNvSpPr txBox="1">
            <a:spLocks noGrp="1"/>
          </p:cNvSpPr>
          <p:nvPr>
            <p:ph type="body" idx="2"/>
          </p:nvPr>
        </p:nvSpPr>
        <p:spPr>
          <a:xfrm>
            <a:off x="4832400" y="1536633"/>
            <a:ext cx="39999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tx1"/>
                </a:solidFill>
              </a:rPr>
              <a:t>Unsupervised learning</a:t>
            </a:r>
            <a:endParaRPr sz="2400" dirty="0">
              <a:solidFill>
                <a:schemeClr val="tx1"/>
              </a:solidFill>
            </a:endParaRPr>
          </a:p>
          <a:p>
            <a:pPr marL="457200" lvl="0" indent="-355600" algn="l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2000"/>
              <a:buChar char="●"/>
            </a:pPr>
            <a:r>
              <a:rPr lang="en" sz="2000" dirty="0">
                <a:solidFill>
                  <a:schemeClr val="tx1"/>
                </a:solidFill>
              </a:rPr>
              <a:t>Have a bunch of unlabeled data, want to organize it</a:t>
            </a:r>
            <a:endParaRPr sz="2000" dirty="0">
              <a:solidFill>
                <a:schemeClr val="tx1"/>
              </a:solidFill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Char char="●"/>
            </a:pPr>
            <a:r>
              <a:rPr lang="en" sz="2000" dirty="0">
                <a:solidFill>
                  <a:schemeClr val="tx1"/>
                </a:solidFill>
              </a:rPr>
              <a:t>Learn an embedding</a:t>
            </a:r>
            <a:br>
              <a:rPr lang="en" sz="2000" dirty="0">
                <a:solidFill>
                  <a:schemeClr val="tx1"/>
                </a:solidFill>
              </a:rPr>
            </a:br>
            <a:endParaRPr sz="2000" dirty="0">
              <a:solidFill>
                <a:schemeClr val="tx1"/>
              </a:solidFill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Char char="●"/>
            </a:pPr>
            <a:r>
              <a:rPr lang="en" sz="2000" dirty="0">
                <a:solidFill>
                  <a:schemeClr val="tx1"/>
                </a:solidFill>
              </a:rPr>
              <a:t>Lower dimensional, easier to interpret (e.g. as clusters) </a:t>
            </a:r>
            <a:endParaRPr sz="2000" dirty="0">
              <a:solidFill>
                <a:schemeClr val="tx1"/>
              </a:solidFill>
            </a:endParaRPr>
          </a:p>
          <a:p>
            <a:pPr marL="4572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2000" dirty="0">
              <a:solidFill>
                <a:schemeClr val="tx1"/>
              </a:solidFill>
            </a:endParaRPr>
          </a:p>
        </p:txBody>
      </p:sp>
      <p:pic>
        <p:nvPicPr>
          <p:cNvPr id="378" name="Google Shape;378;p36"/>
          <p:cNvPicPr preferRelativeResize="0"/>
          <p:nvPr/>
        </p:nvPicPr>
        <p:blipFill rotWithShape="1">
          <a:blip r:embed="rId5">
            <a:alphaModFix/>
          </a:blip>
          <a:srcRect l="78178" t="58716" r="1707" b="2740"/>
          <a:stretch/>
        </p:blipFill>
        <p:spPr>
          <a:xfrm>
            <a:off x="1595854" y="5049494"/>
            <a:ext cx="661397" cy="696246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79" name="Google Shape;379;p36"/>
          <p:cNvSpPr txBox="1"/>
          <p:nvPr/>
        </p:nvSpPr>
        <p:spPr>
          <a:xfrm>
            <a:off x="0" y="6516975"/>
            <a:ext cx="951900" cy="3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Noun project</a:t>
            </a:r>
            <a:endParaRPr sz="1000"/>
          </a:p>
        </p:txBody>
      </p:sp>
      <p:sp>
        <p:nvSpPr>
          <p:cNvPr id="380" name="Google Shape;380;p36"/>
          <p:cNvSpPr txBox="1"/>
          <p:nvPr/>
        </p:nvSpPr>
        <p:spPr>
          <a:xfrm>
            <a:off x="1262513" y="4098374"/>
            <a:ext cx="1812000" cy="3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Supervised Learning Model</a:t>
            </a:r>
            <a:endParaRPr b="1" dirty="0"/>
          </a:p>
        </p:txBody>
      </p:sp>
      <p:pic>
        <p:nvPicPr>
          <p:cNvPr id="381" name="Google Shape;381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61775" y="5075163"/>
            <a:ext cx="463071" cy="437927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82" name="Google Shape;382;p36"/>
          <p:cNvPicPr preferRelativeResize="0"/>
          <p:nvPr/>
        </p:nvPicPr>
        <p:blipFill rotWithShape="1">
          <a:blip r:embed="rId7">
            <a:alphaModFix/>
          </a:blip>
          <a:srcRect l="15822" t="9771" r="16445" b="15405"/>
          <a:stretch/>
        </p:blipFill>
        <p:spPr>
          <a:xfrm>
            <a:off x="6325419" y="5135684"/>
            <a:ext cx="463060" cy="470959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83" name="Google Shape;383;p36"/>
          <p:cNvPicPr preferRelativeResize="0"/>
          <p:nvPr/>
        </p:nvPicPr>
        <p:blipFill rotWithShape="1">
          <a:blip r:embed="rId3">
            <a:alphaModFix/>
          </a:blip>
          <a:srcRect b="23259"/>
          <a:stretch/>
        </p:blipFill>
        <p:spPr>
          <a:xfrm>
            <a:off x="5815738" y="4747813"/>
            <a:ext cx="2178524" cy="1671775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p36"/>
          <p:cNvSpPr txBox="1"/>
          <p:nvPr/>
        </p:nvSpPr>
        <p:spPr>
          <a:xfrm>
            <a:off x="5944729" y="4145387"/>
            <a:ext cx="16875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Unsupervised Learning Model</a:t>
            </a:r>
            <a:endParaRPr b="1"/>
          </a:p>
        </p:txBody>
      </p:sp>
      <p:pic>
        <p:nvPicPr>
          <p:cNvPr id="385" name="Google Shape;385;p36"/>
          <p:cNvPicPr preferRelativeResize="0"/>
          <p:nvPr/>
        </p:nvPicPr>
        <p:blipFill rotWithShape="1">
          <a:blip r:embed="rId8">
            <a:alphaModFix/>
          </a:blip>
          <a:srcRect l="7749"/>
          <a:stretch/>
        </p:blipFill>
        <p:spPr>
          <a:xfrm>
            <a:off x="6400912" y="5196640"/>
            <a:ext cx="471771" cy="463056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86" name="Google Shape;386;p3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468136" y="5253999"/>
            <a:ext cx="463072" cy="442336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87" name="Google Shape;387;p3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518704" y="5322601"/>
            <a:ext cx="463071" cy="463065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537C6EB-9993-E148-A3FC-6E922AD996BC}"/>
                  </a:ext>
                </a:extLst>
              </p:cNvPr>
              <p:cNvSpPr txBox="1"/>
              <p:nvPr/>
            </p:nvSpPr>
            <p:spPr>
              <a:xfrm>
                <a:off x="5223613" y="2958518"/>
                <a:ext cx="3999900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𝑌</m:t>
                      </m:r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</m:sSup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≫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537C6EB-9993-E148-A3FC-6E922AD996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3613" y="2958518"/>
                <a:ext cx="3999900" cy="307777"/>
              </a:xfrm>
              <a:prstGeom prst="rect">
                <a:avLst/>
              </a:prstGeom>
              <a:blipFill>
                <a:blip r:embed="rId11"/>
                <a:stretch>
                  <a:fillRect b="-2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277624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3189B3B-DA7C-4948-9A14-2751D7201C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0832" y="0"/>
            <a:ext cx="5493168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EF2304B-51D3-894D-AF29-DFB71418CB8A}"/>
              </a:ext>
            </a:extLst>
          </p:cNvPr>
          <p:cNvSpPr txBox="1"/>
          <p:nvPr/>
        </p:nvSpPr>
        <p:spPr>
          <a:xfrm>
            <a:off x="205337" y="278415"/>
            <a:ext cx="30828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Myriad Pro" panose="020B0503030403020204" pitchFamily="34" charset="0"/>
              </a:rPr>
              <a:t>Standard Single-Cell RNA-seq Workflow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2E4FE2-B09A-CD47-9FC4-BB93D987B9F9}"/>
              </a:ext>
            </a:extLst>
          </p:cNvPr>
          <p:cNvSpPr txBox="1"/>
          <p:nvPr/>
        </p:nvSpPr>
        <p:spPr>
          <a:xfrm>
            <a:off x="106277" y="1859339"/>
            <a:ext cx="343827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+mj-lt"/>
              <a:buAutoNum type="arabicPeriod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Sequencing and read mapping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Quality control and filtering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Normalization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Data Correction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Dimensionality reduction and visualization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Downstream analysis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Clustering 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Trajectory inference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Differential expression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Comparison of multiple conditions</a:t>
            </a:r>
          </a:p>
        </p:txBody>
      </p:sp>
    </p:spTree>
    <p:extLst>
      <p:ext uri="{BB962C8B-B14F-4D97-AF65-F5344CB8AC3E}">
        <p14:creationId xmlns:p14="http://schemas.microsoft.com/office/powerpoint/2010/main" val="32196138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57F84F51-16A0-2743-9766-407270202A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5434"/>
            <a:ext cx="9144000" cy="2286000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9F83902C-9EF6-8C41-BC1A-B3B705BAC8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3031434"/>
            <a:ext cx="5486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9011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2015C9CD-F15A-A840-ABAC-7830BAF100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146" y="184666"/>
            <a:ext cx="7423707" cy="605598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876B1BC-FDE4-2648-B6C8-FC0D70FC78BD}"/>
              </a:ext>
            </a:extLst>
          </p:cNvPr>
          <p:cNvSpPr/>
          <p:nvPr/>
        </p:nvSpPr>
        <p:spPr>
          <a:xfrm>
            <a:off x="2508014" y="6055982"/>
            <a:ext cx="44460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www.krishnaswamylab.org</a:t>
            </a:r>
            <a:r>
              <a:rPr lang="en-US" dirty="0"/>
              <a:t>/workshop</a:t>
            </a:r>
          </a:p>
        </p:txBody>
      </p:sp>
    </p:spTree>
    <p:extLst>
      <p:ext uri="{BB962C8B-B14F-4D97-AF65-F5344CB8AC3E}">
        <p14:creationId xmlns:p14="http://schemas.microsoft.com/office/powerpoint/2010/main" val="24426925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8C57896-A16C-0C4A-87F9-E6A286CE5B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337" y="705679"/>
            <a:ext cx="8827325" cy="5804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487002"/>
      </p:ext>
    </p:extLst>
  </p:cSld>
  <p:clrMapOvr>
    <a:masterClrMapping/>
  </p:clrMapOvr>
</p:sld>
</file>

<file path=ppt/theme/theme1.xml><?xml version="1.0" encoding="utf-8"?>
<a:theme xmlns:a="http://schemas.openxmlformats.org/drawingml/2006/main" name="mycell-black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ycell-black" id="{4D03FB2D-39E3-394D-8EA2-0BC030700AF2}" vid="{BBCD4F7E-3801-A54C-90ED-D4067FFD142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mycell-black</Template>
  <TotalTime>41</TotalTime>
  <Words>156</Words>
  <Application>Microsoft Macintosh PowerPoint</Application>
  <PresentationFormat>On-screen Show (4:3)</PresentationFormat>
  <Paragraphs>28</Paragraphs>
  <Slides>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Arial</vt:lpstr>
      <vt:lpstr>Calibri</vt:lpstr>
      <vt:lpstr>Cambria Math</vt:lpstr>
      <vt:lpstr>Myriad Pro</vt:lpstr>
      <vt:lpstr>Myriad Pro Semibold</vt:lpstr>
      <vt:lpstr>mycell-black</vt:lpstr>
      <vt:lpstr>Recap from Day 1</vt:lpstr>
      <vt:lpstr>Two kinds of machine learning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Recap from Day 1</dc:title>
  <dc:creator>Burkhardt, Daniel</dc:creator>
  <cp:lastModifiedBy>Burkhardt, Daniel</cp:lastModifiedBy>
  <cp:revision>4</cp:revision>
  <dcterms:created xsi:type="dcterms:W3CDTF">2020-05-21T14:18:44Z</dcterms:created>
  <dcterms:modified xsi:type="dcterms:W3CDTF">2020-05-22T13:26:05Z</dcterms:modified>
</cp:coreProperties>
</file>